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4" r:id="rId2"/>
    <p:sldMasterId id="2147483663" r:id="rId3"/>
  </p:sldMasterIdLst>
  <p:notesMasterIdLst>
    <p:notesMasterId r:id="rId25"/>
  </p:notesMasterIdLst>
  <p:handoutMasterIdLst>
    <p:handoutMasterId r:id="rId26"/>
  </p:handoutMasterIdLst>
  <p:sldIdLst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1" r:id="rId24"/>
  </p:sldIdLst>
  <p:sldSz cx="9144000" cy="5715000" type="screen16x10"/>
  <p:notesSz cx="6858000" cy="9144000"/>
  <p:defaultTextStyle>
    <a:defPPr>
      <a:defRPr lang="en-US"/>
    </a:defPPr>
    <a:lvl1pPr marL="0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1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1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2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2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3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73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83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2C5"/>
    <a:srgbClr val="F68026"/>
    <a:srgbClr val="D21243"/>
    <a:srgbClr val="00919E"/>
    <a:srgbClr val="94A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7" autoAdjust="0"/>
    <p:restoredTop sz="97487" autoAdjust="0"/>
  </p:normalViewPr>
  <p:slideViewPr>
    <p:cSldViewPr>
      <p:cViewPr varScale="1">
        <p:scale>
          <a:sx n="132" d="100"/>
          <a:sy n="132" d="100"/>
        </p:scale>
        <p:origin x="1674" y="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E442-A59D-4F68-BD54-BD3C19B56E2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A971-126A-4ED1-9949-FF4D5F278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4368-1557-4AAE-942C-6F5991040DF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85AA7-27F0-49EE-88F6-6E2CE311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665412" y="3695700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24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solidFill>
            <a:srgbClr val="1F82C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1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8725"/>
            <a:ext cx="7772400" cy="1225550"/>
          </a:xfrm>
          <a:solidFill>
            <a:srgbClr val="1F82C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24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1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9300"/>
            <a:ext cx="7772400" cy="1135062"/>
          </a:xfrm>
          <a:solidFill>
            <a:srgbClr val="1F82C5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8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F8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D1D7-27F2-4368-BCAC-0E6D1E875AC9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B343-2C5E-4064-B8AC-3C5985132ED5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24"/>
            <a:ext cx="9144000" cy="5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FD2D-FECD-49BA-9474-5E47F2D899F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8ACC-6127-4BE0-B4AF-1D8A72A8973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24"/>
            <a:ext cx="9144000" cy="5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0BB5-E718-4758-AB14-98EE5A3D969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C565-B4ED-4F35-BA9A-E96B7EA6EE5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24"/>
            <a:ext cx="9144000" cy="5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uisianabelieves.com/resources/library/academic-standard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uisianabelieves.com/docs/default-source/assessment/parent-guide-to-the-elpt-student-reports.pdf?sfvrsn=4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isianabelieves.com/docs/default-source/assessment/parent-guide-to-the-elpt-student-reports.pdf?sfvrsn=4" TargetMode="External"/><Relationship Id="rId7" Type="http://schemas.openxmlformats.org/officeDocument/2006/relationships/hyperlink" Target="https://www.louisianabelieves.com/resources/library/family-support-toolbox-library" TargetMode="External"/><Relationship Id="rId2" Type="http://schemas.openxmlformats.org/officeDocument/2006/relationships/hyperlink" Target="https://login11.cloud1.tds.cambiumast.com/student/V559/Pages/LoginShell.aspx?c=Louisiana_P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ouisianabelieves.com/docs/default-source/assessment/parent-guide-to-the-elpt-student-reports-(vietnamese).pdf?sfvrsn=9dfe931f_5" TargetMode="External"/><Relationship Id="rId5" Type="http://schemas.openxmlformats.org/officeDocument/2006/relationships/hyperlink" Target="https://www.louisianabelieves.com/docs/default-source/assessment/parent-guide-to-the-elpt-student-reports-(spanish).pdf?sfvrsn=d9fd931f_7" TargetMode="External"/><Relationship Id="rId4" Type="http://schemas.openxmlformats.org/officeDocument/2006/relationships/hyperlink" Target="https://www.louisianabelieves.com/docs/default-source/assessment/parent-guide-to-the-elpt-student-reports-(arabic).pdf?sfvrsn=83fe931f_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00200" y="4229100"/>
            <a:ext cx="3048000" cy="533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Presented by English as a Second Language and Parent &amp; Family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14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Students will receive a Performance Level score in each domain as well as an overall Proficiency Level.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21767"/>
              </p:ext>
            </p:extLst>
          </p:nvPr>
        </p:nvGraphicFramePr>
        <p:xfrm>
          <a:off x="685800" y="2502184"/>
          <a:ext cx="3048000" cy="2449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92765505"/>
                    </a:ext>
                  </a:extLst>
                </a:gridCol>
              </a:tblGrid>
              <a:tr h="638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PERFORMANCE LEVELS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68048"/>
                  </a:ext>
                </a:extLst>
              </a:tr>
              <a:tr h="362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 1: Beginning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5481"/>
                  </a:ext>
                </a:extLst>
              </a:tr>
              <a:tr h="362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 2: Early Intermediate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015311"/>
                  </a:ext>
                </a:extLst>
              </a:tr>
              <a:tr h="362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 3: Intermediate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96997"/>
                  </a:ext>
                </a:extLst>
              </a:tr>
              <a:tr h="362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 4: Early Advanced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53100"/>
                  </a:ext>
                </a:extLst>
              </a:tr>
              <a:tr h="362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 5: Advanced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90122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04769"/>
              </p:ext>
            </p:extLst>
          </p:nvPr>
        </p:nvGraphicFramePr>
        <p:xfrm>
          <a:off x="4953000" y="2705100"/>
          <a:ext cx="29718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801385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PROFICIENCY LEVELS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58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Emerging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8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Progressing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77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Proficient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8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6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3" name="Picture 2" descr="Use for assessment times - kids can learn the chant and use any time! |  Words of encouragement for kids, Testing motivation, School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9700"/>
            <a:ext cx="5598914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testing schedule:</a:t>
            </a:r>
          </a:p>
          <a:p>
            <a:pPr lvl="2"/>
            <a:r>
              <a:rPr lang="en-US" dirty="0"/>
              <a:t>Begins in early-mid February, ends in mid-late March</a:t>
            </a:r>
          </a:p>
          <a:p>
            <a:r>
              <a:rPr lang="en-US" dirty="0"/>
              <a:t>Schools determine the schedule for administering the online tests during this window. </a:t>
            </a:r>
          </a:p>
          <a:p>
            <a:r>
              <a:rPr lang="en-US" dirty="0"/>
              <a:t>Testing days and session rotations will vary by school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Schedule</a:t>
            </a:r>
          </a:p>
        </p:txBody>
      </p:sp>
    </p:spTree>
    <p:extLst>
      <p:ext uri="{BB962C8B-B14F-4D97-AF65-F5344CB8AC3E}">
        <p14:creationId xmlns:p14="http://schemas.microsoft.com/office/powerpoint/2010/main" val="17625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</a:t>
            </a:r>
            <a:r>
              <a:rPr lang="en-US" sz="3600" dirty="0" smtClean="0"/>
              <a:t>Help Your Child Prepare </a:t>
            </a:r>
            <a:r>
              <a:rPr lang="en-US" sz="3600" dirty="0"/>
              <a:t>for the </a:t>
            </a:r>
            <a:r>
              <a:rPr lang="en-US" sz="3600" dirty="0" smtClean="0"/>
              <a:t>Test</a:t>
            </a:r>
            <a:endParaRPr lang="en-US" sz="3600" dirty="0"/>
          </a:p>
        </p:txBody>
      </p:sp>
      <p:pic>
        <p:nvPicPr>
          <p:cNvPr id="3" name="Picture 6" descr="edtech – EdNews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87" y="1562100"/>
            <a:ext cx="526882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LA Connectors for ELs </a:t>
            </a:r>
            <a:r>
              <a:rPr lang="en-US" dirty="0" smtClean="0"/>
              <a:t>provide </a:t>
            </a:r>
            <a:r>
              <a:rPr lang="en-US" dirty="0"/>
              <a:t>descriptions of the English language skills and knowledge your child should have based on his/her domain performance level.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>
                <a:hlinkClick r:id="rId2"/>
              </a:rPr>
              <a:t>LA Connectors for ELs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ELPT</a:t>
            </a:r>
          </a:p>
        </p:txBody>
      </p:sp>
    </p:spTree>
    <p:extLst>
      <p:ext uri="{BB962C8B-B14F-4D97-AF65-F5344CB8AC3E}">
        <p14:creationId xmlns:p14="http://schemas.microsoft.com/office/powerpoint/2010/main" val="40180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Other ways to help your child include:</a:t>
            </a:r>
          </a:p>
          <a:p>
            <a:pPr marL="0" indent="0" algn="ctr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Have your child read to you (or a younger sibling)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Visit your local library and borrow audiobooks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Attend parent-teacher conferences at your child’s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Watch television or listen to music in English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Practice reading and writing in your native language as well (research shows that doing so helps to support English literacy </a:t>
            </a:r>
            <a:r>
              <a:rPr lang="en-US" dirty="0" smtClean="0"/>
              <a:t>skills)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ELPT</a:t>
            </a:r>
          </a:p>
        </p:txBody>
      </p:sp>
      <p:pic>
        <p:nvPicPr>
          <p:cNvPr id="4" name="Picture 2" descr="Free Pictures Of A Child Reading, Download Free Clip Art, Free Clip Art on 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80" y="1412248"/>
            <a:ext cx="79159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udio books clipart 3 » Clipart S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6190"/>
            <a:ext cx="681933" cy="6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rt,Cartoon,Animation PNG Clipart - Royalty Free SVG /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4343400"/>
            <a:ext cx="85661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3500"/>
            <a:ext cx="4267200" cy="37719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/>
              <a:t>By understanding the language skills your student needs to be proficient, you will be better positioned to help your child connect the dots between what he/she is learning and the assessment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ELPT</a:t>
            </a:r>
          </a:p>
        </p:txBody>
      </p:sp>
      <p:pic>
        <p:nvPicPr>
          <p:cNvPr id="4" name="Picture 2" descr="Preparing for Test Day - Global Education Placement Servi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76518"/>
            <a:ext cx="3733800" cy="24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ELPT results</a:t>
            </a:r>
          </a:p>
        </p:txBody>
      </p:sp>
      <p:pic>
        <p:nvPicPr>
          <p:cNvPr id="5" name="Picture 2" descr="Donna, Author at St. Peter Central Catholic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8300"/>
            <a:ext cx="4572000" cy="2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receive results in May</a:t>
            </a:r>
          </a:p>
          <a:p>
            <a:r>
              <a:rPr lang="en-US" dirty="0"/>
              <a:t>The results will include the Domain Performance Level as well as the Overall Proficiency Level.</a:t>
            </a:r>
          </a:p>
          <a:p>
            <a:r>
              <a:rPr lang="en-US" dirty="0">
                <a:hlinkClick r:id="rId2"/>
              </a:rPr>
              <a:t>View the Parent Guide to the ELPT Student Reports </a:t>
            </a:r>
            <a:r>
              <a:rPr lang="en-US" dirty="0"/>
              <a:t>to learn more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ELPT Results</a:t>
            </a:r>
          </a:p>
        </p:txBody>
      </p:sp>
    </p:spTree>
    <p:extLst>
      <p:ext uri="{BB962C8B-B14F-4D97-AF65-F5344CB8AC3E}">
        <p14:creationId xmlns:p14="http://schemas.microsoft.com/office/powerpoint/2010/main" val="8342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22281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Parent Guide to </a:t>
            </a:r>
            <a:r>
              <a:rPr lang="en-US" dirty="0" err="1" smtClean="0"/>
              <a:t>Elpt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English Language Proficiency Test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407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ELPT Online Tools Training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Parent Guide to ELPT Student Reports (English)</a:t>
            </a:r>
            <a:endParaRPr lang="en-US" dirty="0"/>
          </a:p>
          <a:p>
            <a:r>
              <a:rPr lang="en-US" dirty="0">
                <a:hlinkClick r:id="rId4"/>
              </a:rPr>
              <a:t>Parent Guide to ELPT Student Reports (Arabic)</a:t>
            </a:r>
            <a:endParaRPr lang="en-US" dirty="0"/>
          </a:p>
          <a:p>
            <a:r>
              <a:rPr lang="en-US" dirty="0">
                <a:hlinkClick r:id="rId5"/>
              </a:rPr>
              <a:t>Parent Guide to ELPT Student Reports (Spanish)</a:t>
            </a:r>
            <a:endParaRPr lang="en-US" dirty="0"/>
          </a:p>
          <a:p>
            <a:r>
              <a:rPr lang="en-US" dirty="0">
                <a:hlinkClick r:id="rId6"/>
              </a:rPr>
              <a:t>Parent Guide to ELPT Student Reports (Vietnamese)</a:t>
            </a:r>
            <a:endParaRPr lang="en-US" dirty="0"/>
          </a:p>
          <a:p>
            <a:r>
              <a:rPr lang="en-US" dirty="0">
                <a:hlinkClick r:id="rId7"/>
              </a:rPr>
              <a:t>LDOE Family Support Toolbox </a:t>
            </a:r>
            <a:r>
              <a:rPr lang="en-US" dirty="0" smtClean="0">
                <a:hlinkClick r:id="rId7"/>
              </a:rPr>
              <a:t>Library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40328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990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Each spring, students who have been identified as English Learners (ELs) enrolled in grades K-12 take ELPT. It measures a student’s English proficiency in the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four language domains: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1F82C5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English Language Proficiency Test:</a:t>
            </a:r>
            <a:br>
              <a:rPr lang="en-US" dirty="0"/>
            </a:br>
            <a:r>
              <a:rPr lang="en-US" dirty="0"/>
              <a:t>ELPT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431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Writing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Speaking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Listening</a:t>
            </a:r>
          </a:p>
        </p:txBody>
      </p:sp>
      <p:pic>
        <p:nvPicPr>
          <p:cNvPr id="5" name="Picture 2" descr="Student At Home Resources – Students – Salt Lake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29" y="2476500"/>
            <a:ext cx="575187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90500"/>
            <a:ext cx="8229600" cy="952500"/>
          </a:xfrm>
        </p:spPr>
        <p:txBody>
          <a:bodyPr/>
          <a:lstStyle/>
          <a:p>
            <a:r>
              <a:rPr lang="en-US" dirty="0"/>
              <a:t>Understanding the </a:t>
            </a:r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4" name="Picture 4" descr="Happy Cute Kids Basic Learning Method Stock Vector (Royalty Free) 152864789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1757203" y="1333500"/>
            <a:ext cx="5629593" cy="31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Untimed</a:t>
            </a:r>
            <a:r>
              <a:rPr lang="en-US" dirty="0"/>
              <a:t>, online assessment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ELPT is designed to measure the performance of ELs as they progress through their K-12 education.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Test</a:t>
            </a:r>
          </a:p>
        </p:txBody>
      </p:sp>
      <p:pic>
        <p:nvPicPr>
          <p:cNvPr id="4" name="Picture 2" descr="Free Computer Teacher Cliparts, Download Free Clip Art, Free Clip Art on 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04154"/>
            <a:ext cx="1867989" cy="2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are used to determine</a:t>
            </a:r>
          </a:p>
          <a:p>
            <a:pPr lvl="2"/>
            <a:r>
              <a:rPr lang="en-US" dirty="0"/>
              <a:t> a student’s level of English proficiency </a:t>
            </a:r>
          </a:p>
          <a:p>
            <a:pPr lvl="2"/>
            <a:r>
              <a:rPr lang="en-US" dirty="0"/>
              <a:t>language services and supports the student will need to participate in core content classes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ELPT is taken each year until students are determined to be proficient.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Test</a:t>
            </a:r>
          </a:p>
        </p:txBody>
      </p:sp>
    </p:spTree>
    <p:extLst>
      <p:ext uri="{BB962C8B-B14F-4D97-AF65-F5344CB8AC3E}">
        <p14:creationId xmlns:p14="http://schemas.microsoft.com/office/powerpoint/2010/main" val="38321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Proficiency is defined as the ability to use English to communicate ideas, knowledge, and information </a:t>
            </a:r>
          </a:p>
          <a:p>
            <a:endParaRPr lang="en-US" dirty="0"/>
          </a:p>
          <a:p>
            <a:r>
              <a:rPr lang="en-US" dirty="0"/>
              <a:t>Even students who have refused participation in an EL program are required to take ELPT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Test </a:t>
            </a:r>
          </a:p>
        </p:txBody>
      </p:sp>
    </p:spTree>
    <p:extLst>
      <p:ext uri="{BB962C8B-B14F-4D97-AF65-F5344CB8AC3E}">
        <p14:creationId xmlns:p14="http://schemas.microsoft.com/office/powerpoint/2010/main" val="24081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ELPT consists of various performance tasks spread out across the four language domains.</a:t>
            </a:r>
          </a:p>
          <a:p>
            <a:pPr lvl="2"/>
            <a:r>
              <a:rPr lang="en-US" sz="2000" dirty="0"/>
              <a:t>Multiple-choice questions</a:t>
            </a:r>
          </a:p>
          <a:p>
            <a:pPr lvl="2"/>
            <a:r>
              <a:rPr lang="en-US" sz="2000" dirty="0"/>
              <a:t>C</a:t>
            </a:r>
            <a:r>
              <a:rPr lang="en-US" sz="2000" dirty="0" smtClean="0"/>
              <a:t>onstructed </a:t>
            </a:r>
            <a:r>
              <a:rPr lang="en-US" sz="2000" dirty="0"/>
              <a:t>response</a:t>
            </a:r>
          </a:p>
          <a:p>
            <a:pPr lvl="2"/>
            <a:r>
              <a:rPr lang="en-US" sz="2000" dirty="0"/>
              <a:t>S</a:t>
            </a:r>
            <a:r>
              <a:rPr lang="en-US" sz="2000" dirty="0" smtClean="0"/>
              <a:t>ome </a:t>
            </a:r>
            <a:r>
              <a:rPr lang="en-US" sz="2000" dirty="0"/>
              <a:t>use technology where students produce a </a:t>
            </a:r>
            <a:r>
              <a:rPr lang="en-US" sz="2000" dirty="0" smtClean="0"/>
              <a:t>response</a:t>
            </a: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800" dirty="0"/>
              <a:t>The following two slides give some task types by domain.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ELPT Design</a:t>
            </a:r>
          </a:p>
        </p:txBody>
      </p:sp>
    </p:spTree>
    <p:extLst>
      <p:ext uri="{BB962C8B-B14F-4D97-AF65-F5344CB8AC3E}">
        <p14:creationId xmlns:p14="http://schemas.microsoft.com/office/powerpoint/2010/main" val="22498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53191"/>
              </p:ext>
            </p:extLst>
          </p:nvPr>
        </p:nvGraphicFramePr>
        <p:xfrm>
          <a:off x="0" y="1"/>
          <a:ext cx="9144000" cy="5715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9203">
                  <a:extLst>
                    <a:ext uri="{9D8B030D-6E8A-4147-A177-3AD203B41FA5}">
                      <a16:colId xmlns:a16="http://schemas.microsoft.com/office/drawing/2014/main" val="1521223089"/>
                    </a:ext>
                  </a:extLst>
                </a:gridCol>
                <a:gridCol w="2848397">
                  <a:extLst>
                    <a:ext uri="{9D8B030D-6E8A-4147-A177-3AD203B41FA5}">
                      <a16:colId xmlns:a16="http://schemas.microsoft.com/office/drawing/2014/main" val="5364424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930186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216924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47315880"/>
                    </a:ext>
                  </a:extLst>
                </a:gridCol>
              </a:tblGrid>
              <a:tr h="3715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Grades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WRITING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SPEAKING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LISTENING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10533"/>
                  </a:ext>
                </a:extLst>
              </a:tr>
              <a:tr h="901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Literary</a:t>
                      </a:r>
                      <a:r>
                        <a:rPr lang="en-US" sz="1200" baseline="0" dirty="0" smtClean="0"/>
                        <a:t>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Informational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Correspondence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Words</a:t>
                      </a:r>
                    </a:p>
                    <a:p>
                      <a:pPr algn="ctr"/>
                      <a:r>
                        <a:rPr lang="en-US" sz="1400" dirty="0" smtClean="0"/>
                        <a:t>Sentences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Classroom scenario</a:t>
                      </a:r>
                    </a:p>
                    <a:p>
                      <a:pPr algn="ctr"/>
                      <a:r>
                        <a:rPr lang="en-US" sz="1400" dirty="0" smtClean="0"/>
                        <a:t>Picture 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Matching</a:t>
                      </a:r>
                    </a:p>
                    <a:p>
                      <a:pPr algn="ctr"/>
                      <a:r>
                        <a:rPr lang="en-US" sz="1400" dirty="0" smtClean="0"/>
                        <a:t>Follow instructions</a:t>
                      </a:r>
                    </a:p>
                    <a:p>
                      <a:pPr algn="ctr"/>
                      <a:r>
                        <a:rPr lang="en-US" sz="1400" dirty="0" smtClean="0"/>
                        <a:t>Conversations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67315"/>
                  </a:ext>
                </a:extLst>
              </a:tr>
              <a:tr h="901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Literary</a:t>
                      </a:r>
                      <a:r>
                        <a:rPr lang="en-US" sz="1200" baseline="0" dirty="0" smtClean="0"/>
                        <a:t>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Informational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Correspondence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Words</a:t>
                      </a:r>
                    </a:p>
                    <a:p>
                      <a:pPr algn="ctr"/>
                      <a:r>
                        <a:rPr lang="en-US" sz="1400" dirty="0" smtClean="0"/>
                        <a:t>Sentences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Show</a:t>
                      </a:r>
                      <a:r>
                        <a:rPr lang="en-US" sz="1400" baseline="0" dirty="0" smtClean="0"/>
                        <a:t> and Share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Opinion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Conversations</a:t>
                      </a:r>
                    </a:p>
                    <a:p>
                      <a:pPr algn="ctr"/>
                      <a:r>
                        <a:rPr lang="en-US" sz="1400" dirty="0" smtClean="0"/>
                        <a:t>Read aloud</a:t>
                      </a:r>
                    </a:p>
                    <a:p>
                      <a:pPr algn="ctr"/>
                      <a:r>
                        <a:rPr lang="en-US" sz="1400" dirty="0" smtClean="0"/>
                        <a:t>Presentation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20897"/>
                  </a:ext>
                </a:extLst>
              </a:tr>
              <a:tr h="8691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Literary</a:t>
                      </a:r>
                      <a:r>
                        <a:rPr lang="en-US" sz="1200" baseline="0" dirty="0" smtClean="0"/>
                        <a:t>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Informational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Correspondence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Picture caption</a:t>
                      </a:r>
                    </a:p>
                    <a:p>
                      <a:pPr algn="ctr"/>
                      <a:r>
                        <a:rPr lang="en-US" sz="1400" dirty="0" smtClean="0"/>
                        <a:t>Storyboard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Opinion </a:t>
                      </a:r>
                    </a:p>
                    <a:p>
                      <a:pPr algn="ctr"/>
                      <a:r>
                        <a:rPr lang="en-US" sz="1400" dirty="0" smtClean="0"/>
                        <a:t>Conversation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Follow instructions</a:t>
                      </a:r>
                    </a:p>
                    <a:p>
                      <a:pPr algn="ctr"/>
                      <a:r>
                        <a:rPr lang="en-US" sz="1400" dirty="0" smtClean="0"/>
                        <a:t>Conversation </a:t>
                      </a:r>
                    </a:p>
                    <a:p>
                      <a:pPr algn="ctr"/>
                      <a:r>
                        <a:rPr lang="en-US" sz="1400" dirty="0" smtClean="0"/>
                        <a:t>Discussion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66911"/>
                  </a:ext>
                </a:extLst>
              </a:tr>
              <a:tr h="901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Literary</a:t>
                      </a:r>
                      <a:r>
                        <a:rPr lang="en-US" sz="1200" baseline="0" dirty="0" smtClean="0"/>
                        <a:t>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Informational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Correspondence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Editing </a:t>
                      </a:r>
                    </a:p>
                    <a:p>
                      <a:pPr algn="ctr"/>
                      <a:r>
                        <a:rPr lang="en-US" sz="1400" dirty="0" smtClean="0"/>
                        <a:t>Opinion</a:t>
                      </a:r>
                    </a:p>
                    <a:p>
                      <a:pPr algn="ctr"/>
                      <a:r>
                        <a:rPr lang="en-US" sz="1400" dirty="0" smtClean="0"/>
                        <a:t>Writing Questions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Analyze</a:t>
                      </a:r>
                      <a:r>
                        <a:rPr lang="en-US" sz="1400" baseline="0" dirty="0" smtClean="0"/>
                        <a:t> a visual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Compare pictures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Conversation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081659"/>
                  </a:ext>
                </a:extLst>
              </a:tr>
              <a:tr h="901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Literary</a:t>
                      </a:r>
                      <a:r>
                        <a:rPr lang="en-US" sz="1200" baseline="0" dirty="0" smtClean="0"/>
                        <a:t>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Informational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Correspondence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Editing </a:t>
                      </a:r>
                    </a:p>
                    <a:p>
                      <a:pPr algn="ctr"/>
                      <a:r>
                        <a:rPr lang="en-US" sz="1400" dirty="0" smtClean="0"/>
                        <a:t>Writing Question</a:t>
                      </a:r>
                    </a:p>
                    <a:p>
                      <a:pPr algn="ctr"/>
                      <a:r>
                        <a:rPr lang="en-US" sz="1400" dirty="0" smtClean="0"/>
                        <a:t>Emails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ELA presentations</a:t>
                      </a:r>
                    </a:p>
                    <a:p>
                      <a:pPr algn="ctr"/>
                      <a:r>
                        <a:rPr lang="en-US" sz="1400" dirty="0" smtClean="0"/>
                        <a:t>Analysis</a:t>
                      </a:r>
                    </a:p>
                    <a:p>
                      <a:pPr algn="ctr"/>
                      <a:r>
                        <a:rPr lang="en-US" sz="1400" dirty="0" smtClean="0"/>
                        <a:t>Observe</a:t>
                      </a:r>
                      <a:r>
                        <a:rPr lang="en-US" sz="1400" baseline="0" dirty="0" smtClean="0"/>
                        <a:t> and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915450"/>
                  </a:ext>
                </a:extLst>
              </a:tr>
              <a:tr h="8691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Literary</a:t>
                      </a:r>
                      <a:r>
                        <a:rPr lang="en-US" sz="1200" baseline="0" dirty="0" smtClean="0"/>
                        <a:t>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Informational texts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Correspondence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Editing </a:t>
                      </a:r>
                    </a:p>
                    <a:p>
                      <a:pPr algn="ctr"/>
                      <a:r>
                        <a:rPr lang="en-US" sz="1400" dirty="0" smtClean="0"/>
                        <a:t>Emails</a:t>
                      </a:r>
                    </a:p>
                    <a:p>
                      <a:pPr algn="ctr"/>
                      <a:r>
                        <a:rPr lang="en-US" sz="1400" dirty="0" smtClean="0"/>
                        <a:t>Construct a claim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Compare pictures</a:t>
                      </a:r>
                    </a:p>
                    <a:p>
                      <a:pPr algn="ctr"/>
                      <a:r>
                        <a:rPr lang="en-US" sz="1400" dirty="0" smtClean="0"/>
                        <a:t>Presentations</a:t>
                      </a:r>
                    </a:p>
                    <a:p>
                      <a:pPr algn="ctr"/>
                      <a:r>
                        <a:rPr lang="en-US" sz="1400" dirty="0" smtClean="0"/>
                        <a:t>Observe</a:t>
                      </a:r>
                      <a:r>
                        <a:rPr lang="en-US" sz="1400" baseline="0" dirty="0" smtClean="0"/>
                        <a:t> and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792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5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622</TotalTime>
  <Words>632</Words>
  <Application>Microsoft Office PowerPoint</Application>
  <PresentationFormat>On-screen Show (16:10)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2_Custom Design</vt:lpstr>
      <vt:lpstr>1_Custom Design</vt:lpstr>
      <vt:lpstr>Custom Design</vt:lpstr>
      <vt:lpstr>PowerPoint Presentation</vt:lpstr>
      <vt:lpstr>Parent Guide to Elpt English Language Proficiency Test </vt:lpstr>
      <vt:lpstr>English Language Proficiency Test: ELPT</vt:lpstr>
      <vt:lpstr>Understanding the Test</vt:lpstr>
      <vt:lpstr>Understanding the Test</vt:lpstr>
      <vt:lpstr>Understanding the Test</vt:lpstr>
      <vt:lpstr>Understanding the Test </vt:lpstr>
      <vt:lpstr>ELPT Design</vt:lpstr>
      <vt:lpstr>PowerPoint Presentation</vt:lpstr>
      <vt:lpstr>Performance Levels</vt:lpstr>
      <vt:lpstr>Testing Schedule</vt:lpstr>
      <vt:lpstr>Testing Schedule</vt:lpstr>
      <vt:lpstr>How to Help Your Child Prepare for the Test</vt:lpstr>
      <vt:lpstr>Prepare for ELPT</vt:lpstr>
      <vt:lpstr>Prepare for ELPT</vt:lpstr>
      <vt:lpstr>Prepare for ELPT</vt:lpstr>
      <vt:lpstr>Student ELPT results</vt:lpstr>
      <vt:lpstr>Student ELPT Results</vt:lpstr>
      <vt:lpstr>Useful links</vt:lpstr>
      <vt:lpstr>Useful Links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Blaine R. Bearb</dc:creator>
  <cp:lastModifiedBy>Nicole C. Morgan</cp:lastModifiedBy>
  <cp:revision>50</cp:revision>
  <dcterms:created xsi:type="dcterms:W3CDTF">2015-11-19T21:23:40Z</dcterms:created>
  <dcterms:modified xsi:type="dcterms:W3CDTF">2022-01-13T13:21:04Z</dcterms:modified>
</cp:coreProperties>
</file>